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2" r:id="rId32"/>
    <p:sldId id="285" r:id="rId33"/>
    <p:sldId id="286" r:id="rId34"/>
    <p:sldId id="287" r:id="rId35"/>
    <p:sldId id="288" r:id="rId36"/>
    <p:sldId id="289" r:id="rId3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40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71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&amp;si=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&amp;si=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15_1#dca09919f?iti=1&amp;htil=1&amp;pid=b8b438c53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4544" y="540864"/>
            <a:ext cx="2660904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15_2#dca09919f?iti=1&amp;htil=1&amp;pid=b8b438c53&amp;color=0,0,0&amp;vtp=1&amp;bbb=1&amp;hb=1"/>
          <p:cNvSpPr/>
          <p:nvPr/>
        </p:nvSpPr>
        <p:spPr>
          <a:xfrm>
            <a:off x="8919102" y="3444084"/>
            <a:ext cx="2660904" cy="14437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重力与万有引力分</a:t>
            </a:r>
          </a:p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析示意图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5_BD.15_3#dca09919f?htil=1&amp;sp=1&amp;pid=b8b438c53&amp;color=0,0,0&amp;vtp=1&amp;bt=1&amp;bbb=1&amp;hb=1"/>
              <p:cNvSpPr/>
              <p:nvPr/>
            </p:nvSpPr>
            <p:spPr>
              <a:xfrm>
                <a:off x="612648" y="486000"/>
                <a:ext cx="82204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教材挖掘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鲁科版必修第二册第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4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章第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节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重力是因地球的吸引而产生的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，请分析重力加速度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与哪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些因素有关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。进一步分析重力加速度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的异常变化对地下矿藏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勘探工作有何价值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O_5_BD.15_3#dca09919f?htil=1&amp;sp=1&amp;pid=b8b438c5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220456" cy="2155190"/>
              </a:xfrm>
              <a:prstGeom prst="rect">
                <a:avLst/>
              </a:prstGeom>
              <a:blipFill>
                <a:blip r:embed="rId4"/>
                <a:stretch>
                  <a:fillRect l="-2300" r="-964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O_5_AN.16_1#dca09919f?htil=1&amp;pid=b8b438c53&amp;color=0,0,0&amp;vtp=1&amp;bbb=1&amp;hb=1"/>
              <p:cNvSpPr/>
              <p:nvPr/>
            </p:nvSpPr>
            <p:spPr>
              <a:xfrm>
                <a:off x="612648" y="2639412"/>
                <a:ext cx="82204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提示：重力加速度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与地球的质量和半径有关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，也与海拔高度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和纬度有关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。在相同纬度、相同海拔处，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矿藏的分布不同，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导致地下的质量分布不同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。如果密度较大，则该地的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值较大，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反之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值较小。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O_5_AN.16_1#dca09919f?htil=1&amp;pid=b8b438c5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39412"/>
                <a:ext cx="8220456" cy="2155190"/>
              </a:xfrm>
              <a:prstGeom prst="rect">
                <a:avLst/>
              </a:prstGeom>
              <a:blipFill>
                <a:blip r:embed="rId5"/>
                <a:stretch>
                  <a:fillRect l="-2300" r="-4674" b="-819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&amp;si=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750af5d8d?pid=b8b438c53&amp;color=0,0,0&amp;vtp=1&amp;bt=1&amp;bbb=1"/>
          <p:cNvSpPr/>
          <p:nvPr/>
        </p:nvSpPr>
        <p:spPr>
          <a:xfrm>
            <a:off x="612648" y="486000"/>
            <a:ext cx="10963656" cy="522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自主评价</a:t>
            </a:r>
            <a:endParaRPr lang="en-US" altLang="zh-CN" sz="2600" dirty="0">
              <a:solidFill>
                <a:srgbClr val="000000"/>
              </a:solidFill>
            </a:endParaRPr>
          </a:p>
        </p:txBody>
      </p:sp>
      <p:pic>
        <p:nvPicPr>
          <p:cNvPr id="3" name="QO_6_BD.17_1#9cd5d306e?htil=2&amp;pid=750af5d8d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2128" y="1114949"/>
            <a:ext cx="3703320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17_2#9cd5d306e?htil=2&amp;sp=1&amp;pid=750af5d8d&amp;color=0,0,0&amp;vtp=1&amp;bbb=1&amp;hs=1"/>
          <p:cNvSpPr/>
          <p:nvPr/>
        </p:nvSpPr>
        <p:spPr>
          <a:xfrm>
            <a:off x="612648" y="1069228"/>
            <a:ext cx="7168896" cy="4650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依据下面小情境，判断下列说法对错。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5" name="QT_7_BD.18_1#08ce91e82?htil=2&amp;pid=9cd5d306e&amp;color=0,0,0&amp;vtp=1&amp;bbb=1&amp;hb=1&amp;hs=1"/>
          <p:cNvSpPr/>
          <p:nvPr/>
        </p:nvSpPr>
        <p:spPr>
          <a:xfrm>
            <a:off x="612648" y="1601249"/>
            <a:ext cx="7168896" cy="1011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3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八大行星的公转轨道都是圆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，太阳位于圆的中</a:t>
            </a:r>
          </a:p>
          <a:p>
            <a:pPr latinLnBrk="1">
              <a:lnSpc>
                <a:spcPts val="41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心。(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6" name="QT_7_AN.19_1#08ce91e82.bracket?pid=9cd5d306e&amp;color=0,0,0&amp;vpa=11&amp;vtp=1"/>
          <p:cNvSpPr/>
          <p:nvPr/>
        </p:nvSpPr>
        <p:spPr>
          <a:xfrm>
            <a:off x="1340516" y="2134586"/>
            <a:ext cx="527050" cy="4650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7" name="QT_7_BD.20_1#4e61e0d7e?htil=2&amp;pid=9cd5d306e&amp;color=0,0,0&amp;vtp=1&amp;bbb=1&amp;hb=1&amp;hs=1"/>
          <p:cNvSpPr/>
          <p:nvPr/>
        </p:nvSpPr>
        <p:spPr>
          <a:xfrm>
            <a:off x="612648" y="2676432"/>
            <a:ext cx="7168896" cy="1011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3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八大行星的公转是太阳的万有引力作用的结果。</a:t>
            </a:r>
          </a:p>
          <a:p>
            <a:pPr latinLnBrk="1">
              <a:lnSpc>
                <a:spcPts val="41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8" name="QT_7_AN.21_1#4e61e0d7e.bracket?pid=9cd5d306e&amp;color=0,0,0&amp;vpa=12&amp;vtp=1"/>
          <p:cNvSpPr/>
          <p:nvPr/>
        </p:nvSpPr>
        <p:spPr>
          <a:xfrm>
            <a:off x="794416" y="3209769"/>
            <a:ext cx="387350" cy="469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√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9" name="QT_7_BD.22_1#9e5f64ea8?pid=9cd5d306e&amp;color=0,0,0&amp;vtp=1&amp;bbb=1&amp;hb=1&amp;hs=1"/>
          <p:cNvSpPr/>
          <p:nvPr/>
        </p:nvSpPr>
        <p:spPr>
          <a:xfrm>
            <a:off x="612648" y="3751614"/>
            <a:ext cx="10963656" cy="1011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3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（3）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在同一段时间内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，地球与太阳的连线扫过的面积一定等于火星与太阳的连</a:t>
            </a:r>
          </a:p>
          <a:p>
            <a:pPr latinLnBrk="1">
              <a:lnSpc>
                <a:spcPts val="41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线扫过的面积。(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10" name="QT_7_AN.23_1#9e5f64ea8.bracket?pid=9cd5d306e&amp;color=0,0,0&amp;vpa=13&amp;vtp=1"/>
          <p:cNvSpPr/>
          <p:nvPr/>
        </p:nvSpPr>
        <p:spPr>
          <a:xfrm>
            <a:off x="2864517" y="4284951"/>
            <a:ext cx="527050" cy="4650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QT_7_BD.24_1#7adf3e0ab?pid=9cd5d306e&amp;color=0,0,0&amp;vtp=1&amp;bbb=1&amp;hb=1&amp;hs=1"/>
              <p:cNvSpPr/>
              <p:nvPr/>
            </p:nvSpPr>
            <p:spPr>
              <a:xfrm>
                <a:off x="612648" y="4826796"/>
                <a:ext cx="10963656" cy="108826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（4）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对于地球绕太阳的公转和月球绕地球的公转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，其轨道的半长轴的三次方跟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公转周期的二次方的比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是相等的。(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QT_7_BD.24_1#7adf3e0ab?pid=9cd5d306e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26796"/>
                <a:ext cx="10963656" cy="1088263"/>
              </a:xfrm>
              <a:prstGeom prst="rect">
                <a:avLst/>
              </a:prstGeom>
              <a:blipFill>
                <a:blip r:embed="rId4"/>
                <a:stretch>
                  <a:fillRect l="-1724" b="-95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QT_7_AN.25_1#7adf3e0ab.bracket?pid=9cd5d306e&amp;color=0,0,0&amp;vpa=14&amp;vtp=1"/>
          <p:cNvSpPr/>
          <p:nvPr/>
        </p:nvSpPr>
        <p:spPr>
          <a:xfrm>
            <a:off x="5568156" y="5491006"/>
            <a:ext cx="527050" cy="350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3" name="QT_7_BD.26_1#11408ed6d?pid=9cd5d306e&amp;color=0,0,0&amp;vtp=1&amp;bbb=1&amp;hs=1"/>
          <p:cNvSpPr/>
          <p:nvPr/>
        </p:nvSpPr>
        <p:spPr>
          <a:xfrm>
            <a:off x="612648" y="5920265"/>
            <a:ext cx="10963656" cy="4650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（5）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八大行星的公转运动可以看成匀速圆周运动。(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14" name="QT_7_AN.27_1#11408ed6d.bracket?pid=9cd5d306e&amp;color=0,0,0&amp;vpa=15&amp;vtp=1"/>
          <p:cNvSpPr/>
          <p:nvPr/>
        </p:nvSpPr>
        <p:spPr>
          <a:xfrm>
            <a:off x="7804817" y="5907501"/>
            <a:ext cx="387350" cy="469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√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0" grpId="0" build="p" animBg="1"/>
      <p:bldP spid="12" grpId="0" build="p" animBg="1"/>
      <p:bldP spid="1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&amp;si=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28_1#9f52c2f56?sp=1&amp;pid=750af5d8d&amp;color=0,0,0&amp;vtp=1&amp;bt=1&amp;bbb=1&amp;hb=1"/>
          <p:cNvSpPr/>
          <p:nvPr/>
        </p:nvSpPr>
        <p:spPr>
          <a:xfrm>
            <a:off x="612648" y="486000"/>
            <a:ext cx="10963656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牛顿在思考万有引力定律时就曾想，把物体从高山上水平抛出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，速度一次比一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次大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，落点一次比一次远。如果速度足够大，物体就不再落回地面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，它将绕地球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运动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，成为人造地球卫星。如图所示是牛顿设想的一颗卫星，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它沿椭圆轨道运动。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下列说法正确的是(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6_AN.29_1#9f52c2f56.bracket?pid=750af5d8d&amp;color=0,0,0&amp;vpa=16&amp;vtp=1"/>
          <p:cNvSpPr/>
          <p:nvPr/>
        </p:nvSpPr>
        <p:spPr>
          <a:xfrm>
            <a:off x="3372516" y="21509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6_BD.28_2#9f52c2f56?htil=3&amp;pid=750af5d8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3292" y="2753711"/>
            <a:ext cx="1472184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28_3#9f52c2f56.choices?htil=3&amp;pid=750af5d8d&amp;color=0,0,0&amp;vtp=1&amp;bbb=1"/>
          <p:cNvSpPr/>
          <p:nvPr/>
        </p:nvSpPr>
        <p:spPr>
          <a:xfrm>
            <a:off x="612648" y="2689322"/>
            <a:ext cx="9409176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地球的球心与椭圆的中心重合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卫星在近地点的速率小于在远地点的速率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卫星在远地点的加速度小于在近地点的加速度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卫星与椭圆中心的连线在相等的时间内扫过相等的面积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&amp;si=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9d826ab37.fixed?pid=a3134f68b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&amp;si=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2ff680793?pid=9d826ab37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考点一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开普勒行星运动定律的理解和应用</a:t>
            </a:r>
            <a:endParaRPr lang="en-US" altLang="zh-CN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30_1#deb0220a9?sp=1&amp;pid=2ff680793&amp;color=0,0,0&amp;vtp=1&amp;bbb=1&amp;hb=1"/>
              <p:cNvSpPr/>
              <p:nvPr/>
            </p:nvSpPr>
            <p:spPr>
              <a:xfrm>
                <a:off x="612648" y="1148154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开普勒第二定律的应用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某行星沿椭圆轨道绕太阳运行，如图所示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，在这颗行星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的轨道上有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四个点，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在长轴上，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在短轴上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。若该行星的运动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周期为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则该行星(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C_5_BD.30_1#deb0220a9?sp=1&amp;pid=2ff68079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334" b="-1145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31_1#deb0220a9.bracket?pid=2ff680793&amp;color=0,0,0&amp;vpa=17&amp;vtp=1"/>
          <p:cNvSpPr/>
          <p:nvPr/>
        </p:nvSpPr>
        <p:spPr>
          <a:xfrm>
            <a:off x="3547460" y="2254324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400" dirty="0"/>
          </a:p>
        </p:txBody>
      </p:sp>
      <p:pic>
        <p:nvPicPr>
          <p:cNvPr id="5" name="QC_5_BD.30_2#deb0220a9?htil=4&amp;pid=2ff680793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8053" y="2864202"/>
            <a:ext cx="1746504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30_3#deb0220a9.choices?htil=4&amp;pid=2ff680793&amp;color=0,0,0&amp;vtp=1&amp;bbb=1"/>
              <p:cNvSpPr/>
              <p:nvPr/>
            </p:nvSpPr>
            <p:spPr>
              <a:xfrm>
                <a:off x="612648" y="2737202"/>
                <a:ext cx="9134856" cy="22352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的运动时间等于从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的运动时间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的运动时间等于从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的运动时间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𝑎𝑏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𝑐𝑑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QC_5_BD.30_3#deb0220a9.choices?htil=4&amp;pid=2ff68079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37202"/>
                <a:ext cx="9134856" cy="2235200"/>
              </a:xfrm>
              <a:prstGeom prst="rect">
                <a:avLst/>
              </a:prstGeom>
              <a:blipFill>
                <a:blip r:embed="rId5"/>
                <a:stretch>
                  <a:fillRect l="-2069" b="-490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&amp;si=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32_1#deb0220a9?pid=2ff680793&amp;color=0,0,0&amp;vtp=1&amp;bt=1&amp;bbb=1&amp;hb=1"/>
              <p:cNvSpPr/>
              <p:nvPr/>
            </p:nvSpPr>
            <p:spPr>
              <a:xfrm>
                <a:off x="612648" y="486000"/>
                <a:ext cx="10963656" cy="22352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根据开普勒第二定律可知，该行星从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的运动时间小于从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的运动时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，同理可知，该行星从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的运动时间小于从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的运动时间，A、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B错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误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；该行星从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的时间和从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的时间均为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𝑎𝑏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𝑑𝑎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&lt;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𝑏𝑐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𝑐𝑑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，C错误，D正确。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AS.32_1#deb0220a9?pid=2ff68079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235200"/>
              </a:xfrm>
              <a:prstGeom prst="rect">
                <a:avLst/>
              </a:prstGeom>
              <a:blipFill>
                <a:blip r:embed="rId3"/>
                <a:stretch>
                  <a:fillRect l="-1724" r="-1112" b="-491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&amp;si=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33_1#ecdb79bb0?sp=1&amp;pid=2ff680793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开普勒行星运动定律的应用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为绕地球沿椭圆轨道运行的卫星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，椭圆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轨道的半长轴为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，运行周期为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为绕地球沿圆轨道运动的卫星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，圆轨道的半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径为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，运行周期为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下列说法中正确的是(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BD.33_1#ecdb79bb0?sp=1&amp;pid=2ff68079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1613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34_1#ecdb79bb0.bracket?pid=2ff680793&amp;color=0,0,0&amp;vpa=18&amp;vtp=1"/>
          <p:cNvSpPr/>
          <p:nvPr/>
        </p:nvSpPr>
        <p:spPr>
          <a:xfrm>
            <a:off x="6864509" y="15921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400" dirty="0"/>
          </a:p>
        </p:txBody>
      </p:sp>
      <p:pic>
        <p:nvPicPr>
          <p:cNvPr id="4" name="QC_5_BD.33_2#ecdb79bb0?htil=5&amp;pid=2ff680793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8184" y="2207611"/>
            <a:ext cx="1179576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33_3#ecdb79bb0.choices?htil=5&amp;pid=2ff680793&amp;color=0,0,0&amp;vtp=1&amp;bbb=1"/>
              <p:cNvSpPr/>
              <p:nvPr/>
            </p:nvSpPr>
            <p:spPr>
              <a:xfrm>
                <a:off x="612648" y="2080611"/>
                <a:ext cx="9701784" cy="2540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地球位于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卫星轨道的一个焦点上，位于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卫星轨道的圆心上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卫星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和卫星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运动的速度大小均不变</a:t>
                </a:r>
                <a:endParaRPr lang="en-US" altLang="zh-CN" sz="2400" dirty="0"/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，该比值的大小与地球和卫星有关</a:t>
                </a:r>
                <a:endParaRPr lang="en-US" altLang="zh-CN" sz="2400" dirty="0"/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，该比值的大小不仅与地球有关，还与太阳有关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BD.33_3#ecdb79bb0.choices?htil=5&amp;pid=2ff68079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9701784" cy="2540000"/>
              </a:xfrm>
              <a:prstGeom prst="rect">
                <a:avLst/>
              </a:prstGeom>
              <a:blipFill>
                <a:blip r:embed="rId5"/>
                <a:stretch>
                  <a:fillRect l="-1948" b="-143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&amp;si=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35_1#ecdb79bb0?pid=2ff680793&amp;color=0,0,0&amp;vtp=1&amp;bt=1&amp;bbb=1&amp;hb=1"/>
              <p:cNvSpPr/>
              <p:nvPr/>
            </p:nvSpPr>
            <p:spPr>
              <a:xfrm>
                <a:off x="612648" y="486000"/>
                <a:ext cx="10963656" cy="23074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由开普勒第一定律可知，地球位于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卫星轨道的一个焦点上，位于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卫星轨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道的圆心上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，A正确；由开普勒第二定律可知，卫星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绕地球转动时速度大小在不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断变化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，卫星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的速度大小不变，B错误；由开普勒第三定律可知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，比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值的大小仅与地球质量有关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，C、D错误。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AS.35_1#ecdb79bb0?pid=2ff68079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307400"/>
              </a:xfrm>
              <a:prstGeom prst="rect">
                <a:avLst/>
              </a:prstGeom>
              <a:blipFill>
                <a:blip r:embed="rId3"/>
                <a:stretch>
                  <a:fillRect l="-1724" r="-389" b="-793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&amp;si=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36_1#3310d4972?htil=6&amp;pid=2ff680793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7424" y="540863"/>
            <a:ext cx="2478024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36_2#3310d4972?htil=6&amp;sp=1&amp;pid=2ff680793&amp;color=0,0,0&amp;vtp=1&amp;bt=1&amp;bbb=1&amp;hb=1&amp;hs=1"/>
              <p:cNvSpPr/>
              <p:nvPr/>
            </p:nvSpPr>
            <p:spPr>
              <a:xfrm>
                <a:off x="612648" y="486000"/>
                <a:ext cx="8394192" cy="27138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开普勒第三定律的应用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（2024·山东济南三模）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2024年3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月20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日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，“鹊桥二号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”中继星由长征八号遥三运载火箭在中国文昌航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天发射场成功发射升空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。如图所示，“鹊桥二号”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临近月球时，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先在周期为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24小时的环月大椭圆冻结轨道Ⅰ上运行一段时间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后在近月点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变轨，进入周期为12小时的环月大椭圆冻结轨道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Ⅱ。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C_5_BD.36_2#3310d4972?htil=6&amp;sp=1&amp;pid=2ff68079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394192" cy="2713800"/>
              </a:xfrm>
              <a:prstGeom prst="rect">
                <a:avLst/>
              </a:prstGeom>
              <a:blipFill>
                <a:blip r:embed="rId4"/>
                <a:stretch>
                  <a:fillRect l="-2251" r="-4866" b="-651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37_1#3310d4972.bracket?pid=2ff680793&amp;color=0,0,0&amp;vpa=19&amp;vtp=1"/>
          <p:cNvSpPr/>
          <p:nvPr/>
        </p:nvSpPr>
        <p:spPr>
          <a:xfrm>
            <a:off x="8108962" y="454346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36_3#3310d4972.choices?pid=2ff680793&amp;color=0,0,0&amp;vtp=1&amp;bbb=1&amp;hs=1"/>
              <p:cNvSpPr/>
              <p:nvPr/>
            </p:nvSpPr>
            <p:spPr>
              <a:xfrm>
                <a:off x="612648" y="5024790"/>
                <a:ext cx="10963656" cy="130657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600"/>
                  </a:lnSpc>
                  <a:tabLst>
                    <a:tab pos="5589778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−2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−4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−2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−8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6200"/>
                  </a:lnSpc>
                  <a:tabLst>
                    <a:tab pos="5589778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−4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−8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BD.36_3#3310d4972.choices?pid=2ff680793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024790"/>
                <a:ext cx="10963656" cy="1306576"/>
              </a:xfrm>
              <a:prstGeom prst="rect">
                <a:avLst/>
              </a:prstGeom>
              <a:blipFill>
                <a:blip r:embed="rId5"/>
                <a:stretch>
                  <a:fillRect l="-1724" b="-790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36_2#3310d4972?htil=6&amp;sp=1&amp;pid=2ff680793&amp;color=0,0,0&amp;vtp=1&amp;bt=1&amp;bbb=1&amp;hb=1&amp;hs=1">
                <a:extLst>
                  <a:ext uri="{FF2B5EF4-FFF2-40B4-BE49-F238E27FC236}">
                    <a16:creationId xmlns:a16="http://schemas.microsoft.com/office/drawing/2014/main" id="{19C5FA50-C62D-D49D-4710-4C846AF43B8C}"/>
                  </a:ext>
                </a:extLst>
              </p:cNvPr>
              <p:cNvSpPr/>
              <p:nvPr/>
            </p:nvSpPr>
            <p:spPr>
              <a:xfrm>
                <a:off x="611994" y="3170590"/>
                <a:ext cx="10968012" cy="18588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已知轨道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Ⅰ的近月点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距离月球表面的高度为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，远月点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距离</a:t>
                </a:r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月球表面的高度为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，月球半径为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≈0.6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，忽略地球引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力的影响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，则轨道Ⅱ的远月点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距离月球表面的高度为(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QC_5_BD.36_2#3310d4972?htil=6&amp;sp=1&amp;pid=2ff680793&amp;color=0,0,0&amp;vtp=1&amp;bt=1&amp;bbb=1&amp;hb=1&amp;hs=1">
                <a:extLst>
                  <a:ext uri="{FF2B5EF4-FFF2-40B4-BE49-F238E27FC236}">
                    <a16:creationId xmlns:a16="http://schemas.microsoft.com/office/drawing/2014/main" id="{19C5FA50-C62D-D49D-4710-4C846AF43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3170590"/>
                <a:ext cx="10968012" cy="1858899"/>
              </a:xfrm>
              <a:prstGeom prst="rect">
                <a:avLst/>
              </a:prstGeom>
              <a:blipFill>
                <a:blip r:embed="rId6"/>
                <a:stretch>
                  <a:fillRect l="-1667" b="-1016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&amp;si=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38_1#3310d4972?pid=2ff680793&amp;color=0,0,0&amp;vtp=1&amp;bt=1&amp;bbb=1&amp;hb=1"/>
              <p:cNvSpPr/>
              <p:nvPr/>
            </p:nvSpPr>
            <p:spPr>
              <a:xfrm>
                <a:off x="612648" y="486000"/>
                <a:ext cx="10963656" cy="13843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“鹊桥二号”在两个轨道上运动时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，根据开普勒第三定律有</a:t>
                </a:r>
              </a:p>
              <a:p>
                <a:pPr latinLnBrk="1">
                  <a:lnSpc>
                    <a:spcPts val="65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𝑅</m:t>
                                </m:r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+</m:t>
                                </m:r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𝑅</m:t>
                                </m:r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−2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，故选A。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AS.38_1#3310d4972?pid=2ff68079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384300"/>
              </a:xfrm>
              <a:prstGeom prst="rect">
                <a:avLst/>
              </a:prstGeom>
              <a:blipFill>
                <a:blip r:embed="rId3"/>
                <a:stretch>
                  <a:fillRect l="-1724" b="-308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&amp;si=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&amp;si=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_5#92b66681f?pid=2ff680793&amp;color=0,0,0&amp;vtp=1&amp;bt=1&amp;bbb=1"/>
              <p:cNvSpPr/>
              <p:nvPr/>
            </p:nvSpPr>
            <p:spPr>
              <a:xfrm>
                <a:off x="612648" y="486000"/>
                <a:ext cx="10963656" cy="595566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核心提炼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开普勒行星运动定律的理解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（1）开普勒行星运动定律也适用于其他天体的运动，例如月球、人造卫星绕地球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的运动。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（2）开普勒第三定律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中，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值只与中心天体的质量有关，不同的中心天体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m&gt;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值不同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（3）微元法解读开普勒第二定律：行星在近日点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、远日点时的速度方向与两点连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线垂直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，若行星在近日点、远日点到太阳的距离分别为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，取足够短的时间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m&gt;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则行星在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时间内的运动可看作匀速直线运动，由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知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m&gt;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⋅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⋅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𝑏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⋅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⋅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𝑏</m:t>
                            </m:r>
                          </m:sub>
                        </m:s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𝑏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den>
                    </m:f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。行星到太阳的距离越远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，行星的运动速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率越小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反之越大。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P_5#92b66681f?pid=2ff680793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5955665"/>
              </a:xfrm>
              <a:prstGeom prst="rect">
                <a:avLst/>
              </a:prstGeom>
              <a:blipFill>
                <a:blip r:embed="rId3"/>
                <a:stretch>
                  <a:fillRect l="-1724" r="-2225" b="-296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&amp;si=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6cef42370?pid=9d826ab37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考点二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万有引力定律的理解及应用</a:t>
            </a:r>
            <a:endParaRPr lang="en-US" altLang="zh-CN" sz="3000" dirty="0"/>
          </a:p>
        </p:txBody>
      </p:sp>
      <p:pic>
        <p:nvPicPr>
          <p:cNvPr id="3" name="P_5_BD#64750ecc0?htil=7&amp;pid=6cef42370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6638" y="1210427"/>
            <a:ext cx="192938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5#64750ecc0?htil=7&amp;sp=1&amp;pid=6cef42370&amp;color=0,0,0&amp;vtp=1&amp;bbb=1"/>
          <p:cNvSpPr/>
          <p:nvPr/>
        </p:nvSpPr>
        <p:spPr>
          <a:xfrm>
            <a:off x="612648" y="1155563"/>
            <a:ext cx="895197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1.万有引力与重力的关系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_5_BD#64750ecc0?htil=7&amp;sp=1&amp;pid=6cef42370&amp;color=0,0,0&amp;vtp=1&amp;bbb=1&amp;hb=1"/>
              <p:cNvSpPr/>
              <p:nvPr/>
            </p:nvSpPr>
            <p:spPr>
              <a:xfrm>
                <a:off x="612648" y="1646272"/>
                <a:ext cx="8951976" cy="105829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地球对物体的万有引力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表现为两个效果：一是重力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，二是</a:t>
                </a: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提供物体随地球自转的向心力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向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P_5_BD#64750ecc0?htil=7&amp;sp=1&amp;pid=6cef4237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46272"/>
                <a:ext cx="8951976" cy="1058291"/>
              </a:xfrm>
              <a:prstGeom prst="rect">
                <a:avLst/>
              </a:prstGeom>
              <a:blipFill>
                <a:blip r:embed="rId4"/>
                <a:stretch>
                  <a:fillRect l="-2112" r="-1158" b="-1609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_5_BD#64750ecc0?sp=1&amp;pid=6cef42370&amp;color=0,0,0&amp;vtp=1&amp;bbb=1"/>
              <p:cNvSpPr/>
              <p:nvPr/>
            </p:nvSpPr>
            <p:spPr>
              <a:xfrm>
                <a:off x="612648" y="2704880"/>
                <a:ext cx="10963656" cy="71043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1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（1）在赤道上：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P_5_BD#64750ecc0?sp=1&amp;pid=6cef4237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04880"/>
                <a:ext cx="10963656" cy="710438"/>
              </a:xfrm>
              <a:prstGeom prst="rect">
                <a:avLst/>
              </a:prstGeom>
              <a:blipFill>
                <a:blip r:embed="rId5"/>
                <a:stretch>
                  <a:fillRect l="-1724" b="-1465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&amp;si=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_5_BD#64750ecc0?sp=1&amp;pid=6cef42370&amp;color=0,0,0&amp;vtp=1&amp;bt=1&amp;bbb=1"/>
              <p:cNvSpPr/>
              <p:nvPr/>
            </p:nvSpPr>
            <p:spPr>
              <a:xfrm>
                <a:off x="612648" y="486000"/>
                <a:ext cx="10963656" cy="284454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（2）在两极上：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6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（3）在一般位置：万有引力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等于重力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与向心力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向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的矢量和。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越靠近南、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北两极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值越大，由于物体随地球自转所需的向心力较小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，常认为万有引力近似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6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等于重力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，即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𝐺𝑀𝑚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P_5_BD#64750ecc0?sp=1&amp;pid=6cef42370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844546"/>
              </a:xfrm>
              <a:prstGeom prst="rect">
                <a:avLst/>
              </a:prstGeom>
              <a:blipFill>
                <a:blip r:embed="rId3"/>
                <a:stretch>
                  <a:fillRect l="-1724" r="-1335" b="-364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&amp;si=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64750ecc0?sp=1&amp;pid=6cef42370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2.不同位置处重力加速度的比较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P_5_BD#64750ecc0?colgroup=16,10,7&amp;pid=6cef42370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702443"/>
                  </p:ext>
                </p:extLst>
              </p:nvPr>
            </p:nvGraphicFramePr>
            <p:xfrm>
              <a:off x="612648" y="1103982"/>
              <a:ext cx="10963656" cy="5083429"/>
            </p:xfrm>
            <a:graphic>
              <a:graphicData uri="http://schemas.openxmlformats.org/drawingml/2006/table">
                <a:tbl>
                  <a:tblPr/>
                  <a:tblGrid>
                    <a:gridCol w="2569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237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467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237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68121">
                    <a:tc grid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地面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地下（忽略星球的自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转）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天上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40940">
                    <a:tc grid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6600"/>
                            </a:lnSpc>
                          </a:pPr>
                          <a:r>
                            <a:rPr lang="en-US" altLang="zh-CN" sz="93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Microsoft Yahei" pitchFamily="34" charset="-122"/>
                              <a:cs typeface="Times New Roman" pitchFamily="34" charset="-120"/>
                            </a:rPr>
                            <a:t>_________________________________________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9700"/>
                            </a:lnSpc>
                          </a:pPr>
                          <a:r>
                            <a:rPr lang="en-US" altLang="zh-CN" sz="110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Microsoft Yahei" pitchFamily="34" charset="-122"/>
                              <a:cs typeface="Times New Roman" pitchFamily="34" charset="-120"/>
                            </a:rPr>
                            <a:t>_______________________________________________________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两极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（或不计自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转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赤道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54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𝑔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𝐺𝑀𝑟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(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−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h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00" b="0" i="0" kern="0" spc="-99900">
                            <a:solidFill>
                              <a:srgbClr val="FFFFFF"/>
                            </a:solidFill>
                            <a:latin typeface="Times New Roman" pitchFamily="34" charset="0"/>
                            <a:ea typeface="Microsoft Yahei" pitchFamily="34" charset="-122"/>
                            <a:cs typeface="Times New Roman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h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指深度）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59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𝑔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𝐺𝑀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(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𝑅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+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h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00" b="0" i="0" kern="0" spc="-99900">
                            <a:solidFill>
                              <a:srgbClr val="FFFFFF"/>
                            </a:solidFill>
                            <a:latin typeface="Times New Roman" pitchFamily="34" charset="0"/>
                            <a:ea typeface="Microsoft Yahei" pitchFamily="34" charset="-122"/>
                            <a:cs typeface="Times New Roman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h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指高度）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002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3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𝑔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3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𝑔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−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𝜔</m:t>
                              </m:r>
                              <m:sSubSup>
                                <m:sSub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​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自</m:t>
                                  </m:r>
                                </m:sub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P_5_BD#64750ecc0?colgroup=16,10,7&amp;pid=6cef42370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702443"/>
                  </p:ext>
                </p:extLst>
              </p:nvPr>
            </p:nvGraphicFramePr>
            <p:xfrm>
              <a:off x="612648" y="1103982"/>
              <a:ext cx="10963656" cy="5083429"/>
            </p:xfrm>
            <a:graphic>
              <a:graphicData uri="http://schemas.openxmlformats.org/drawingml/2006/table">
                <a:tbl>
                  <a:tblPr/>
                  <a:tblGrid>
                    <a:gridCol w="2569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237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467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237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68121">
                    <a:tc grid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地面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地下（忽略星球的自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转）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天上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40940">
                    <a:tc grid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6600"/>
                            </a:lnSpc>
                          </a:pPr>
                          <a:r>
                            <a:rPr lang="en-US" altLang="zh-CN" sz="93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Microsoft Yahei" pitchFamily="34" charset="-122"/>
                              <a:cs typeface="Times New Roman" pitchFamily="34" charset="-120"/>
                            </a:rPr>
                            <a:t>_________________________________________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9700"/>
                            </a:lnSpc>
                          </a:pPr>
                          <a:r>
                            <a:rPr lang="en-US" altLang="zh-CN" sz="110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Microsoft Yahei" pitchFamily="34" charset="-122"/>
                              <a:cs typeface="Times New Roman" pitchFamily="34" charset="-120"/>
                            </a:rPr>
                            <a:t>_______________________________________________________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两极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（或不计自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转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赤道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2459" t="-203636" r="-75774" b="-72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4783" t="-203636" r="-483" b="-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002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" t="-626087" r="-326777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74" t="-626087" r="-233092" b="-173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_5_BD#64750ecc0.table_image?tii=3&amp;pid=6cef42370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5396" y="2355313"/>
            <a:ext cx="2267712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P_5_BD#64750ecc0.table_image?tii=4&amp;pid=6cef42370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3176" y="2186149"/>
            <a:ext cx="3035808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&amp;si=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_5#64750ecc0?sp=1&amp;pid=6cef42370&amp;color=0,0,0&amp;vtp=1&amp;bt=1&amp;bbb=1"/>
              <p:cNvSpPr/>
              <p:nvPr/>
            </p:nvSpPr>
            <p:spPr>
              <a:xfrm>
                <a:off x="612648" y="486000"/>
                <a:ext cx="10963656" cy="32727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.地球不因自转而瓦解的最小密度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anose="02010600030101010101" pitchFamily="2" charset="-122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地球以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=24 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的周期自转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，不发生瓦解的条件是赤道上的物体受到的万有引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力大于或等于该物体做圆周运动所需的向心力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，即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𝐺𝑀𝑚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≥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f>
                          <m:f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π</m:t>
                            </m:r>
                          </m:num>
                          <m:den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den>
                        </m:f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e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，根据质量与密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度的关系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，有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，所以地球的密度应为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≥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=18.9 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kg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e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，即最小密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度为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min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=18.9 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kg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e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。地球平均密度约为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𝜌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=5.5×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kg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e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，足以保证地球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处于稳定状态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P_5#64750ecc0?sp=1&amp;pid=6cef42370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72790"/>
              </a:xfrm>
              <a:prstGeom prst="rect">
                <a:avLst/>
              </a:prstGeom>
              <a:blipFill>
                <a:blip r:embed="rId3"/>
                <a:stretch>
                  <a:fillRect l="-1724" r="-1390" b="-54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&amp;si=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_5#64750ecc0?sp=1&amp;pid=6cef42370&amp;color=0,0,0&amp;vtp=1&amp;bt=1&amp;bbb=1"/>
              <p:cNvSpPr/>
              <p:nvPr/>
            </p:nvSpPr>
            <p:spPr>
              <a:xfrm>
                <a:off x="612648" y="486000"/>
                <a:ext cx="10963656" cy="50292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4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.万有引力的理解及推论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（1）两点理解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①两物体间的万有引力是一对作用力和反作用力。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②地球上（两极除外）的物体受到的重力只是万有引力的一个分力。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（2）两个推论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①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推论1：在匀质球壳的空腔内任意位置处，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质点受到球壳的万有引力的合力为零，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即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∑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引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②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推论2：在匀质球体内部距离球心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处的质点（质量为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）受到的万有引力等于球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体内半径为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的同心球体（质量为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）对其的万有引力，即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p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m&gt;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P_5#64750ecc0?sp=1&amp;pid=6cef42370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5029200"/>
              </a:xfrm>
              <a:prstGeom prst="rect">
                <a:avLst/>
              </a:prstGeom>
              <a:blipFill>
                <a:blip r:embed="rId3"/>
                <a:stretch>
                  <a:fillRect l="-1724" r="-3170" b="-206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&amp;si=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39_1#b328e73b5?pid=6cef42370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将地球看成一个半径为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的圆球，在北极用弹簧测力计将一个物体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（可视为质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）竖直悬挂，物体静止时，弹簧测力计弹力大小为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；在赤道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，用弹簧测力计将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同一物体竖直悬挂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，物体静止时，弹簧测力计弹力大小为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。已知地球自转周期为</a:t>
                </a: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则该物体的质量为(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BD.39_1#b328e73b5?pid=6cef4237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r="-1669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0_1#b328e73b5.bracket?pid=6cef42370&amp;color=0,0,0&amp;vpa=20&amp;vtp=1"/>
          <p:cNvSpPr/>
          <p:nvPr/>
        </p:nvSpPr>
        <p:spPr>
          <a:xfrm>
            <a:off x="3864960" y="21509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BD.39_2#b328e73b5.choices?pid=6cef42370&amp;color=0,0,0&amp;vtp=1&amp;bbb=1"/>
              <p:cNvSpPr/>
              <p:nvPr/>
            </p:nvSpPr>
            <p:spPr>
              <a:xfrm>
                <a:off x="612648" y="2626711"/>
                <a:ext cx="10963656" cy="77127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600"/>
                  </a:lnSpc>
                  <a:tabLst>
                    <a:tab pos="2544064" algn="l"/>
                    <a:tab pos="5062728" algn="l"/>
                    <a:tab pos="8114793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C_5_BD.39_2#b328e73b5.choices?pid=6cef4237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1"/>
                <a:ext cx="10963656" cy="771271"/>
              </a:xfrm>
              <a:prstGeom prst="rect">
                <a:avLst/>
              </a:prstGeom>
              <a:blipFill>
                <a:blip r:embed="rId4"/>
                <a:stretch>
                  <a:fillRect l="-1724" b="-1349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AS.41_1#b328e73b5?pid=6cef42370&amp;color=0,0,0&amp;vtp=1&amp;bbb=1&amp;hb=1"/>
              <p:cNvSpPr/>
              <p:nvPr/>
            </p:nvSpPr>
            <p:spPr>
              <a:xfrm>
                <a:off x="612648" y="3400966"/>
                <a:ext cx="10963656" cy="211747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设地球质量为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，物体质量为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，在北极处，万有引力等于重力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，即等于弹</a:t>
                </a: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簧测力计的示数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𝐺𝑀𝑚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，在赤道处，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万有引力与重力的合力提供向心力，</a:t>
                </a:r>
              </a:p>
              <a:p>
                <a:pPr latinLnBrk="1">
                  <a:lnSpc>
                    <a:spcPts val="66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所以有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𝐺𝑀𝑚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，联立解得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，故选C。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AS.41_1#b328e73b5?pid=6cef4237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400966"/>
                <a:ext cx="10963656" cy="2117471"/>
              </a:xfrm>
              <a:prstGeom prst="rect">
                <a:avLst/>
              </a:prstGeom>
              <a:blipFill>
                <a:blip r:embed="rId5"/>
                <a:stretch>
                  <a:fillRect l="-1724" r="-1557" b="-48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&amp;si=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42_1#f7ccd8a07?pid=6cef42370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假设将来的某一天，航天员驾驶宇宙飞船，登陆某一行星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，该行星是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质量分布均匀的球体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。通过测量发现，某一物体在该行星两极处的重力为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该行星赤道处的重力为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0.75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，则此物体在该行星纬度为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处随行星自转的向心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力为(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BD.42_1#f7ccd8a07?pid=6cef4237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r="-1446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3_1#f7ccd8a07.bracket?pid=6cef42370&amp;color=0,0,0&amp;vpa=21&amp;vtp=1"/>
          <p:cNvSpPr/>
          <p:nvPr/>
        </p:nvSpPr>
        <p:spPr>
          <a:xfrm>
            <a:off x="1543717" y="21509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BD.42_2#f7ccd8a07.choices?pid=6cef42370&amp;color=0,0,0&amp;vtp=1&amp;bbb=1"/>
              <p:cNvSpPr/>
              <p:nvPr/>
            </p:nvSpPr>
            <p:spPr>
              <a:xfrm>
                <a:off x="612648" y="2626711"/>
                <a:ext cx="10963656" cy="622364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2845689" algn="l"/>
                    <a:tab pos="5640578" algn="l"/>
                    <a:tab pos="8473567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C_5_BD.42_2#f7ccd8a07.choices?pid=6cef4237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1"/>
                <a:ext cx="10963656" cy="622364"/>
              </a:xfrm>
              <a:prstGeom prst="rect">
                <a:avLst/>
              </a:prstGeom>
              <a:blipFill>
                <a:blip r:embed="rId4"/>
                <a:stretch>
                  <a:fillRect l="-1724" b="-1666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AS.44_1#f7ccd8a07?pid=6cef42370&amp;color=0,0,0&amp;vtp=1&amp;bbb=1&amp;hb=1"/>
              <p:cNvSpPr/>
              <p:nvPr/>
            </p:nvSpPr>
            <p:spPr>
              <a:xfrm>
                <a:off x="612648" y="3255933"/>
                <a:ext cx="10963656" cy="1409764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在两极处，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，在赤道上，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=0.75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，在纬度为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处随行星自转的向心力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，联立解得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，故C正确。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AS.44_1#f7ccd8a07?pid=6cef4237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255933"/>
                <a:ext cx="10963656" cy="1409764"/>
              </a:xfrm>
              <a:prstGeom prst="rect">
                <a:avLst/>
              </a:prstGeom>
              <a:blipFill>
                <a:blip r:embed="rId5"/>
                <a:stretch>
                  <a:fillRect l="-1724" b="-779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&amp;si=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45_1#d3224648a?pid=6cef42370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有科学家正在研究架设从地面到太空的“太空梯”。若“太空梯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”建在赤道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上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，人沿“太空梯”上升到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高度处，恰好会感到自己“飘浮”起来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。已知地球的半径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，地球表面的重力加速度为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则地球自转角速度为(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BD.45_1#d3224648a?pid=6cef4237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1001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6_1#d3224648a.bracket?pid=6cef42370&amp;color=0,0,0&amp;vpa=22&amp;vtp=1"/>
          <p:cNvSpPr/>
          <p:nvPr/>
        </p:nvSpPr>
        <p:spPr>
          <a:xfrm>
            <a:off x="8338089" y="15921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BD.45_2#d3224648a.choices?pid=6cef42370&amp;color=0,0,0&amp;vtp=1&amp;bbb=1"/>
              <p:cNvSpPr/>
              <p:nvPr/>
            </p:nvSpPr>
            <p:spPr>
              <a:xfrm>
                <a:off x="612648" y="2080611"/>
                <a:ext cx="10963656" cy="8255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500"/>
                  </a:lnSpc>
                  <a:tabLst>
                    <a:tab pos="2804414" algn="l"/>
                    <a:tab pos="5583428" algn="l"/>
                    <a:tab pos="8375143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𝑔𝑅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(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+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(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+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(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+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(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+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C_5_BD.45_2#d3224648a.choices?pid=6cef4237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10963656" cy="825500"/>
              </a:xfrm>
              <a:prstGeom prst="rect">
                <a:avLst/>
              </a:prstGeom>
              <a:blipFill>
                <a:blip r:embed="rId4"/>
                <a:stretch>
                  <a:fillRect l="-1724" b="-220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AS.47_1#d3224648a?pid=6cef42370&amp;color=0,0,0&amp;vtp=1&amp;bbb=1&amp;hb=1"/>
              <p:cNvSpPr/>
              <p:nvPr/>
            </p:nvSpPr>
            <p:spPr>
              <a:xfrm>
                <a:off x="612648" y="2906111"/>
                <a:ext cx="10963656" cy="20955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在地面万有引力等于重力，有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，当人感到自己“飘浮”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起来时，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处于完全失重状态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，万有引力提供向心力有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𝑀𝑚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h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，联立解得</a:t>
                </a:r>
              </a:p>
              <a:p>
                <a:pPr latinLnBrk="1">
                  <a:lnSpc>
                    <a:spcPts val="65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(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+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，故选B。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AS.47_1#d3224648a?pid=6cef4237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906111"/>
                <a:ext cx="10963656" cy="2095500"/>
              </a:xfrm>
              <a:prstGeom prst="rect">
                <a:avLst/>
              </a:prstGeom>
              <a:blipFill>
                <a:blip r:embed="rId5"/>
                <a:stretch>
                  <a:fillRect l="-1724" b="-8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&amp;si=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5b3fb0db7?pid=9d826ab37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考点三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中心天体质量和密度的估算</a:t>
            </a:r>
            <a:endParaRPr lang="en-US" altLang="zh-CN" sz="3000" dirty="0"/>
          </a:p>
        </p:txBody>
      </p:sp>
      <p:sp>
        <p:nvSpPr>
          <p:cNvPr id="3" name="P_5#bd4e6ac2b?sp=1&amp;pid=5b3fb0db7&amp;color=0,0,0&amp;vtp=1&amp;bbb=1"/>
          <p:cNvSpPr/>
          <p:nvPr/>
        </p:nvSpPr>
        <p:spPr>
          <a:xfrm>
            <a:off x="612648" y="1155537"/>
            <a:ext cx="10963656" cy="478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天体质量和密度的计算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P_5_BD#bd4e6ac2b?colgroup=1,5,3,9,7,5&amp;pid=5b3fb0db7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300707"/>
                  </p:ext>
                </p:extLst>
              </p:nvPr>
            </p:nvGraphicFramePr>
            <p:xfrm>
              <a:off x="612648" y="1773272"/>
              <a:ext cx="10968012" cy="3992818"/>
            </p:xfrm>
            <a:graphic>
              <a:graphicData uri="http://schemas.openxmlformats.org/drawingml/2006/table">
                <a:tbl>
                  <a:tblPr/>
                  <a:tblGrid>
                    <a:gridCol w="6672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61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619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129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968121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方法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已知量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利用公式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表达式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备注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826">
                    <a:tc rowSpan="3"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质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量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计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算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利用运行天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7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𝐺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𝑀𝑚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𝑚𝑟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4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π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​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𝑀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4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π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​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只能得到中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心天体的质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826"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7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𝐺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𝑀𝑚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𝑟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𝑀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𝑟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99045"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59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𝐺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𝑀𝑚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𝑟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57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𝐺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𝑀𝑚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𝑚𝑟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4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π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​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𝑀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π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P_5_BD#bd4e6ac2b?colgroup=1,5,3,9,7,5&amp;pid=5b3fb0db7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300707"/>
                  </p:ext>
                </p:extLst>
              </p:nvPr>
            </p:nvGraphicFramePr>
            <p:xfrm>
              <a:off x="612648" y="1773272"/>
              <a:ext cx="10968012" cy="3992818"/>
            </p:xfrm>
            <a:graphic>
              <a:graphicData uri="http://schemas.openxmlformats.org/drawingml/2006/table">
                <a:tbl>
                  <a:tblPr/>
                  <a:tblGrid>
                    <a:gridCol w="6672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61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619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129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968121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方法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已知量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利用公式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表达式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备注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826">
                    <a:tc rowSpan="3"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质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量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计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算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利用运行天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5581" t="-127200" r="-553023" b="-299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2068" t="-127200" r="-136382" b="-299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2071" t="-127200" r="-73232" b="-2992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只能得到中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心天体的质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826"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5581" t="-225397" r="-553023" b="-1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2068" t="-225397" r="-136382" b="-1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2071" t="-225397" r="-73232" b="-19682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99045"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5581" t="-166667" r="-553023" b="-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2068" t="-166667" r="-136382" b="-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2071" t="-166667" r="-73232" b="-81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&amp;si=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a3134f68b.fixed?pid=bfa091113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第五章</a:t>
            </a:r>
            <a:r>
              <a:rPr lang="en-US" altLang="zh-CN" sz="4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万有引力与宇宙航行</a:t>
            </a:r>
            <a:endParaRPr lang="en-US" altLang="zh-CN" sz="4400" dirty="0"/>
          </a:p>
        </p:txBody>
      </p:sp>
      <p:sp>
        <p:nvSpPr>
          <p:cNvPr id="3" name="C_2#a3134f68b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a3134f68b.fixed?pid=bfa091113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第1讲</a:t>
            </a:r>
            <a:r>
              <a:rPr lang="en-US" altLang="zh-CN" sz="3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万有引力定律与航天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&amp;si=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P_5_BD#bd4e6ac2b?colgroup=1,5,3,9,7,5&amp;pid=5b3fb0db7&amp;color=0,0,0&amp;vtp=1&amp;bt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9867301"/>
                  </p:ext>
                </p:extLst>
              </p:nvPr>
            </p:nvGraphicFramePr>
            <p:xfrm>
              <a:off x="612648" y="1093822"/>
              <a:ext cx="10968012" cy="3265805"/>
            </p:xfrm>
            <a:graphic>
              <a:graphicData uri="http://schemas.openxmlformats.org/drawingml/2006/table">
                <a:tbl>
                  <a:tblPr/>
                  <a:tblGrid>
                    <a:gridCol w="6672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61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619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129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904113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方法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已知量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利用公式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表达式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备注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27072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质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量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计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算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利用天体表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面重力加速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3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𝑚𝑔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𝐺𝑀𝑚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𝑀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𝑔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𝐺𝑀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00" b="0" i="0" kern="0" spc="-99900">
                            <a:solidFill>
                              <a:srgbClr val="FFFFFF"/>
                            </a:solidFill>
                            <a:latin typeface="Times New Roman" pitchFamily="34" charset="0"/>
                            <a:ea typeface="Microsoft Yahei" pitchFamily="34" charset="-122"/>
                            <a:cs typeface="Times New Roman" pitchFamily="34" charset="-120"/>
                          </a:endParaRP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（黄金代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换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P_5_BD#bd4e6ac2b?colgroup=1,5,3,9,7,5&amp;pid=5b3fb0db7&amp;color=0,0,0&amp;vtp=1&amp;bt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9867301"/>
                  </p:ext>
                </p:extLst>
              </p:nvPr>
            </p:nvGraphicFramePr>
            <p:xfrm>
              <a:off x="612648" y="1093822"/>
              <a:ext cx="10968012" cy="3265805"/>
            </p:xfrm>
            <a:graphic>
              <a:graphicData uri="http://schemas.openxmlformats.org/drawingml/2006/table">
                <a:tbl>
                  <a:tblPr/>
                  <a:tblGrid>
                    <a:gridCol w="6672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61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619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129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90424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方法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已知量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利用公式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表达式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备注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61565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质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量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计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算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利用天体表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面重力加速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5581" t="-39433" r="-553023" b="-7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2068" t="-39433" r="-136382" b="-7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2071" t="-39433" r="-73232" b="-7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5347" t="-39433" r="-694" b="-7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P_5_BD#bd4e6ac2b?colgroup=1,5,3,9,7,5&amp;pid=5b3fb0db7&amp;color=0,0,0&amp;vtp=1&amp;bt=1&amp;bbb=1">
            <a:extLst>
              <a:ext uri="{FF2B5EF4-FFF2-40B4-BE49-F238E27FC236}">
                <a16:creationId xmlns:a16="http://schemas.microsoft.com/office/drawing/2014/main" id="{8D6CDBFD-5F92-FCA9-04AE-A716F4C8BCBF}"/>
              </a:ext>
            </a:extLst>
          </p:cNvPr>
          <p:cNvSpPr txBox="1"/>
          <p:nvPr/>
        </p:nvSpPr>
        <p:spPr>
          <a:xfrm>
            <a:off x="10965107" y="486000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P_5_BD#bd4e6ac2b?colgroup=1,5,3,9,7,5&amp;pid=5b3fb0db7&amp;color=0,0,0&amp;vtp=1&amp;bt=1&amp;bbb=1&amp;hb=1">
                <a:extLst>
                  <a:ext uri="{FF2B5EF4-FFF2-40B4-BE49-F238E27FC236}">
                    <a16:creationId xmlns:a16="http://schemas.microsoft.com/office/drawing/2014/main" id="{8C350527-FC3B-B2FB-5B02-7609BEA197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9750261"/>
                  </p:ext>
                </p:extLst>
              </p:nvPr>
            </p:nvGraphicFramePr>
            <p:xfrm>
              <a:off x="612648" y="1093470"/>
              <a:ext cx="10968012" cy="3696970"/>
            </p:xfrm>
            <a:graphic>
              <a:graphicData uri="http://schemas.openxmlformats.org/drawingml/2006/table">
                <a:tbl>
                  <a:tblPr/>
                  <a:tblGrid>
                    <a:gridCol w="6672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61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619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129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904113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方法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已知量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利用公式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表达式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备注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49248">
                    <a:tc rowSpan="2"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密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度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计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算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利用运行天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59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𝐺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𝑀𝑚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𝑚𝑟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4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π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​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51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𝑀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𝜌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π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59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𝜌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π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当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53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𝑟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时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𝜌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利用近地卫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星只需测出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其运行周期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49248"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利用天体表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面重力加速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54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𝑚𝑔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𝐺𝑀𝑚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51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𝑀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𝜌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π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3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𝜌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3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4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π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𝐺𝑅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—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P_5_BD#bd4e6ac2b?colgroup=1,5,3,9,7,5&amp;pid=5b3fb0db7&amp;color=0,0,0&amp;vtp=1&amp;bt=1&amp;bbb=1&amp;hb=1">
                <a:extLst>
                  <a:ext uri="{FF2B5EF4-FFF2-40B4-BE49-F238E27FC236}">
                    <a16:creationId xmlns:a16="http://schemas.microsoft.com/office/drawing/2014/main" id="{8C350527-FC3B-B2FB-5B02-7609BEA197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9750261"/>
                  </p:ext>
                </p:extLst>
              </p:nvPr>
            </p:nvGraphicFramePr>
            <p:xfrm>
              <a:off x="612648" y="1093470"/>
              <a:ext cx="10968012" cy="3696970"/>
            </p:xfrm>
            <a:graphic>
              <a:graphicData uri="http://schemas.openxmlformats.org/drawingml/2006/table">
                <a:tbl>
                  <a:tblPr/>
                  <a:tblGrid>
                    <a:gridCol w="6672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61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619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129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90424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方法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已知量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利用公式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表达式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备注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96365">
                    <a:tc rowSpan="2"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密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度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计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算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利用运行天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5581" t="-66087" r="-553023" b="-1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068" t="-66087" r="-136382" b="-1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2071" t="-66087" r="-73232" b="-1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利用近地卫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星只需测出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其运行周期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96365"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利用天体表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面重力加速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5581" t="-166812" r="-553023" b="-126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068" t="-166812" r="-136382" b="-126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2071" t="-166812" r="-73232" b="-126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—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P_5_BD#bd4e6ac2b?colgroup=1,5,3,9,7,5&amp;pid=5b3fb0db7&amp;color=0,0,0&amp;vtp=1&amp;bt=1&amp;bbb=1&amp;hb=1">
            <a:extLst>
              <a:ext uri="{FF2B5EF4-FFF2-40B4-BE49-F238E27FC236}">
                <a16:creationId xmlns:a16="http://schemas.microsoft.com/office/drawing/2014/main" id="{128D3ABA-D3E0-04FF-FEED-180DC1FCA52A}"/>
              </a:ext>
            </a:extLst>
          </p:cNvPr>
          <p:cNvSpPr txBox="1"/>
          <p:nvPr/>
        </p:nvSpPr>
        <p:spPr>
          <a:xfrm>
            <a:off x="9040660" y="486000"/>
            <a:ext cx="2540000" cy="49359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续表</a:t>
            </a:r>
          </a:p>
        </p:txBody>
      </p:sp>
    </p:spTree>
    <p:extLst>
      <p:ext uri="{BB962C8B-B14F-4D97-AF65-F5344CB8AC3E}">
        <p14:creationId xmlns:p14="http://schemas.microsoft.com/office/powerpoint/2010/main" val="2083478050"/>
      </p:ext>
    </p:extLst>
  </p:cSld>
  <p:clrMapOvr>
    <a:masterClrMapping/>
  </p:clrMapOvr>
  <p:transition>
    <p:split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&amp;si=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48_1#f7676633b?sp=1&amp;pid=5b3fb0db7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（2023·辽宁卷·7，4分）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在地球上观察，月球和太阳的角直径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（直径对应的张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角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）近似相等，如图所示。若月球绕地球运动的周期为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，地球绕太阳运动的周期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，地球半径是月球半径的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倍，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则地球与太阳的平均密度之比约为(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BD.48_1#f7676633b?sp=1&amp;pid=5b3fb0db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1557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9_1#f7676633b.bracket?pid=5b3fb0db7&amp;color=0,0,0&amp;vpa=23&amp;vtp=1"/>
          <p:cNvSpPr/>
          <p:nvPr/>
        </p:nvSpPr>
        <p:spPr>
          <a:xfrm>
            <a:off x="10227279" y="15921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400" dirty="0"/>
          </a:p>
        </p:txBody>
      </p:sp>
      <p:pic>
        <p:nvPicPr>
          <p:cNvPr id="4" name="QC_5_BD.48_2#f7676633b?pid=5b3fb0db7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2207611"/>
            <a:ext cx="4425696" cy="11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48_3#f7676633b.choices?pid=5b3fb0db7&amp;color=0,0,0&amp;vtp=1&amp;bbb=1"/>
              <p:cNvSpPr/>
              <p:nvPr/>
            </p:nvSpPr>
            <p:spPr>
              <a:xfrm>
                <a:off x="612648" y="3464911"/>
                <a:ext cx="10963656" cy="7747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100"/>
                  </a:lnSpc>
                  <a:tabLst>
                    <a:tab pos="2804414" algn="l"/>
                    <a:tab pos="5583428" algn="l"/>
                    <a:tab pos="8375143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𝑘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𝑘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BD.48_3#f7676633b.choices?pid=5b3fb0db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464911"/>
                <a:ext cx="10963656" cy="774700"/>
              </a:xfrm>
              <a:prstGeom prst="rect">
                <a:avLst/>
              </a:prstGeom>
              <a:blipFill>
                <a:blip r:embed="rId5"/>
                <a:stretch>
                  <a:fillRect l="-1724" b="-866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AS.50_1#f7676633b?pid=5b3fb0db7&amp;color=0,0,0&amp;vtp=1&amp;bbb=1&amp;hb=1"/>
              <p:cNvSpPr/>
              <p:nvPr/>
            </p:nvSpPr>
            <p:spPr>
              <a:xfrm>
                <a:off x="612648" y="4239611"/>
                <a:ext cx="10963656" cy="19685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设月球绕地球运动的轨道半径为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，地球绕太阳运动的轨道半径为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</a:t>
                </a:r>
              </a:p>
              <a:p>
                <a:pPr latinLnBrk="1">
                  <a:lnSpc>
                    <a:spcPts val="55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月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sz="2400" i="1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月</m:t>
                        </m:r>
                      </m:sub>
                    </m:sSub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日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sz="2400" i="1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地</m:t>
                        </m:r>
                      </m:sub>
                    </m:sSub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，其中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月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日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，又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num>
                      <m:den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，联立可得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日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，故选D。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QC_5_AS.50_1#f7676633b?pid=5b3fb0db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39611"/>
                <a:ext cx="10963656" cy="1968500"/>
              </a:xfrm>
              <a:prstGeom prst="rect">
                <a:avLst/>
              </a:prstGeom>
              <a:blipFill>
                <a:blip r:embed="rId6"/>
                <a:stretch>
                  <a:fillRect l="-1724" r="-1224" b="-123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&amp;si=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51_1#5cdfa61d6?htil=8&amp;pid=5b3fb0db7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7507" y="486000"/>
            <a:ext cx="2495827" cy="26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51_2#5cdfa61d6?htil=8&amp;pid=5b3fb0db7&amp;color=0,0,0&amp;vtp=1&amp;bt=1&amp;bbb=1&amp;hb=1&amp;hs=1"/>
              <p:cNvSpPr/>
              <p:nvPr/>
            </p:nvSpPr>
            <p:spPr>
              <a:xfrm>
                <a:off x="612648" y="498700"/>
                <a:ext cx="8366760" cy="27138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（2021·全国乙卷·18，6分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科学家对银河系中心附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近的恒星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进行了多年的持续观测，给出1994年到2002年间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的位置如图所示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。科学家认为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的运动轨迹是半长轴约为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1 000 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AU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（太阳到地球的距离为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AU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）的椭圆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，银河系中心可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能存在超大质量黑洞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。这项研究工作获得了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2020年诺贝尔物理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C_5_BD.51_2#5cdfa61d6?htil=8&amp;pid=5b3fb0db7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98700"/>
                <a:ext cx="8366760" cy="2713800"/>
              </a:xfrm>
              <a:prstGeom prst="rect">
                <a:avLst/>
              </a:prstGeom>
              <a:blipFill>
                <a:blip r:embed="rId4"/>
                <a:stretch>
                  <a:fillRect l="-2259" r="-1239" b="-651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52_1#5cdfa61d6.bracket?pid=5b3fb0db7&amp;color=0,0,0&amp;vpa=24&amp;vtp=1"/>
          <p:cNvSpPr/>
          <p:nvPr/>
        </p:nvSpPr>
        <p:spPr>
          <a:xfrm>
            <a:off x="4286916" y="373066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51_3#5cdfa61d6.choices?pid=5b3fb0db7&amp;color=0,0,0&amp;vtp=1&amp;bbb=1&amp;hs=1"/>
              <p:cNvSpPr/>
              <p:nvPr/>
            </p:nvSpPr>
            <p:spPr>
              <a:xfrm>
                <a:off x="612648" y="4279363"/>
                <a:ext cx="10963656" cy="46780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  <a:tabLst>
                    <a:tab pos="2779014" algn="l"/>
                    <a:tab pos="5519928" algn="l"/>
                    <a:tab pos="8286243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6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8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BD.51_3#5cdfa61d6.choices?pid=5b3fb0db7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79363"/>
                <a:ext cx="10963656" cy="467805"/>
              </a:xfrm>
              <a:prstGeom prst="rect">
                <a:avLst/>
              </a:prstGeom>
              <a:blipFill>
                <a:blip r:embed="rId5"/>
                <a:stretch>
                  <a:fillRect l="-1724" b="-4026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51_2#5cdfa61d6?htil=8&amp;pid=5b3fb0db7&amp;color=0,0,0&amp;vtp=1&amp;bt=1&amp;bbb=1&amp;hb=1&amp;hs=1">
                <a:extLst>
                  <a:ext uri="{FF2B5EF4-FFF2-40B4-BE49-F238E27FC236}">
                    <a16:creationId xmlns:a16="http://schemas.microsoft.com/office/drawing/2014/main" id="{0414BD75-E340-0489-EFA3-544EF82EBE05}"/>
                  </a:ext>
                </a:extLst>
              </p:cNvPr>
              <p:cNvSpPr/>
              <p:nvPr/>
            </p:nvSpPr>
            <p:spPr>
              <a:xfrm>
                <a:off x="612648" y="3183290"/>
                <a:ext cx="10968012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学奖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。若认为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所受的作用力主要为该大质量黑洞的引力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，设太阳的质量为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以推测出该黑洞质量约为(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QC_5_BD.51_2#5cdfa61d6?htil=8&amp;pid=5b3fb0db7&amp;color=0,0,0&amp;vtp=1&amp;bt=1&amp;bbb=1&amp;hb=1&amp;hs=1">
                <a:extLst>
                  <a:ext uri="{FF2B5EF4-FFF2-40B4-BE49-F238E27FC236}">
                    <a16:creationId xmlns:a16="http://schemas.microsoft.com/office/drawing/2014/main" id="{0414BD75-E340-0489-EFA3-544EF82EB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83290"/>
                <a:ext cx="10968012" cy="1033399"/>
              </a:xfrm>
              <a:prstGeom prst="rect">
                <a:avLst/>
              </a:prstGeom>
              <a:blipFill>
                <a:blip r:embed="rId6"/>
                <a:stretch>
                  <a:fillRect l="-1723" r="-1501" b="-1764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&amp;si=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53_1#5cdfa61d6?pid=5b3fb0db7&amp;color=0,0,0&amp;vtp=1&amp;bt=1&amp;bbb=1&amp;hb=1"/>
              <p:cNvSpPr/>
              <p:nvPr/>
            </p:nvSpPr>
            <p:spPr>
              <a:xfrm>
                <a:off x="612648" y="486000"/>
                <a:ext cx="10963656" cy="292042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地球绕太阳做匀速圆周运动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，太阳对地球的万有引力提供地球做圆周运动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所需向心力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𝐺𝑚𝑀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𝑚𝑟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，化简得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，同理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绕黑洞沿椭圆轨道运</a:t>
                </a:r>
              </a:p>
              <a:p>
                <a:pPr latinLnBrk="1">
                  <a:lnSpc>
                    <a:spcPts val="9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动时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，轨道半长轴的三次方与周期二次方的比值与黑洞质量成正比，有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S</m:t>
                                </m:r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S</m:t>
                                </m:r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黑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由题意知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的周期约为16年，代入数据解得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黑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≈4×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6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，B正确。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AS.53_1#5cdfa61d6?pid=5b3fb0db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920429"/>
              </a:xfrm>
              <a:prstGeom prst="rect">
                <a:avLst/>
              </a:prstGeom>
              <a:blipFill>
                <a:blip r:embed="rId3"/>
                <a:stretch>
                  <a:fillRect l="-1724" r="-1502" b="-563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&amp;si=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54_1#31d10c782?pid=5b3fb0db7&amp;color=0,0,0&amp;vtp=1&amp;bt=1&amp;bbb=1&amp;h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迁移应用4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利用引力常量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和表中选择的一些信息可以完成的估算是 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BD.54_1#31d10c782?pid=5b3fb0db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>
                <a:blip r:embed="rId3"/>
                <a:stretch>
                  <a:fillRect l="-1724" r="-3448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QC_5_BD.54_2#31d10c782?colgroup=35&amp;pid=5b3fb0db7&amp;color=0,0,0&amp;vtp=1&amp;bb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2873524"/>
                  </p:ext>
                </p:extLst>
              </p:nvPr>
            </p:nvGraphicFramePr>
            <p:xfrm>
              <a:off x="612648" y="1093822"/>
              <a:ext cx="10963656" cy="3465196"/>
            </p:xfrm>
            <a:graphic>
              <a:graphicData uri="http://schemas.openxmlformats.org/drawingml/2006/table">
                <a:tbl>
                  <a:tblPr/>
                  <a:tblGrid>
                    <a:gridCol w="109636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98856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信息内容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666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地球公转周期约365天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1871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地球表面重力加速度约为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9.8 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m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8666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火星的公转周期约为687天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1871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日地距离大约是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1.5×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km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2633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地球半径约为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6 400 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km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2633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地球近地卫星的周期约为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90 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min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QC_5_BD.54_2#31d10c782?colgroup=35&amp;pid=5b3fb0db7&amp;color=0,0,0&amp;vtp=1&amp;bb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2873524"/>
                  </p:ext>
                </p:extLst>
              </p:nvPr>
            </p:nvGraphicFramePr>
            <p:xfrm>
              <a:off x="612648" y="1093822"/>
              <a:ext cx="10963656" cy="3465196"/>
            </p:xfrm>
            <a:graphic>
              <a:graphicData uri="http://schemas.openxmlformats.org/drawingml/2006/table">
                <a:tbl>
                  <a:tblPr/>
                  <a:tblGrid>
                    <a:gridCol w="109636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98856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信息内容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666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地球公转周期约365天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187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" t="-203704" r="-111" b="-42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8666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火星的公转周期约为687天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187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" t="-403704" r="-111" b="-22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26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" t="-503704" r="-111" b="-12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26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" t="-603704" r="-111" b="-2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QC_5_AN.55_1#31d10c782.bracket?pid=5b3fb0db7&amp;color=0,0,0&amp;vpa=25&amp;vtp=1&amp;bbb=1"/>
          <p:cNvSpPr/>
          <p:nvPr/>
        </p:nvSpPr>
        <p:spPr>
          <a:xfrm>
            <a:off x="10767791" y="474570"/>
            <a:ext cx="661988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</a:t>
            </a:r>
            <a:endParaRPr lang="en-US" altLang="zh-CN" sz="2400" dirty="0"/>
          </a:p>
        </p:txBody>
      </p:sp>
      <p:sp>
        <p:nvSpPr>
          <p:cNvPr id="5" name="QC_5_BD.54_3#31d10c782.choices?pid=5b3fb0db7&amp;color=0,0,0&amp;vtp=1&amp;bbb=1"/>
          <p:cNvSpPr/>
          <p:nvPr/>
        </p:nvSpPr>
        <p:spPr>
          <a:xfrm>
            <a:off x="612648" y="4687922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4400"/>
              </a:lnSpc>
              <a:tabLst>
                <a:tab pos="5589778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地球的密度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太阳的密度</a:t>
            </a:r>
            <a:endParaRPr lang="en-US" altLang="zh-CN" sz="2400" dirty="0"/>
          </a:p>
          <a:p>
            <a:pPr latinLnBrk="1">
              <a:lnSpc>
                <a:spcPts val="4200"/>
              </a:lnSpc>
              <a:tabLst>
                <a:tab pos="5589778" algn="l"/>
              </a:tabLst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近地卫星的质量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火星公转的线速度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&amp;si=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56_1#31d10c782?pid=5b3fb0db7&amp;color=0,0,0&amp;vtp=1&amp;bt=1&amp;bbb=1&amp;hb=1"/>
              <p:cNvSpPr/>
              <p:nvPr/>
            </p:nvSpPr>
            <p:spPr>
              <a:xfrm>
                <a:off x="612648" y="486000"/>
                <a:ext cx="10963656" cy="41275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8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对地球近地卫星有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</m:t>
                        </m:r>
                      </m:num>
                      <m:den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，可估算出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地球的密度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，近地卫星作为环绕天体，根据题中条件无法求出其质量，A正确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</a:t>
                </a:r>
              </a:p>
              <a:p>
                <a:pPr latinLnBrk="1">
                  <a:lnSpc>
                    <a:spcPts val="5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错误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；地球绕太阳做匀速圆周运动有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𝐺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，利用地球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公转周期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、日地距离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只能求出太阳的质量，由于不知道太阳的半径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，不能求出</a:t>
                </a:r>
              </a:p>
              <a:p>
                <a:pPr latinLnBrk="1">
                  <a:lnSpc>
                    <a:spcPts val="67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太阳的密度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，B错误；根据开普勒第三定律有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火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火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，可以估算出火星到太阳的距</a:t>
                </a:r>
              </a:p>
              <a:p>
                <a:pPr latinLnBrk="1">
                  <a:lnSpc>
                    <a:spcPts val="57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离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火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π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火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火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可以估算出火星公转的线速度，D正确。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AS.56_1#31d10c782?pid=5b3fb0db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127500"/>
              </a:xfrm>
              <a:prstGeom prst="rect">
                <a:avLst/>
              </a:prstGeom>
              <a:blipFill>
                <a:blip r:embed="rId3"/>
                <a:stretch>
                  <a:fillRect l="-1724" r="-1446" b="-73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&amp;si=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a3134f68b?lid=1efbdf33f&amp;cid=1efbdf33f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a3134f68b?lid=1efbdf33f&amp;cid=1efbdf33f&amp;vtp=1&amp;bt=1&amp;bbb=1">
            <a:hlinkClick r:id="rId3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a3134f68b?lid=9d826ab37&amp;cid=9d826ab37&amp;tib=255,255,255&amp;vtp=1" descr="preencode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a3134f68b?lid=9d826ab37&amp;cid=9d826ab37&amp;vtp=1&amp;bbb=1">
            <a:hlinkClick r:id="rId5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&amp;si=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3#de44aeac4?pid=a3134f68b&amp;color=0,0,0&amp;vtp=1&amp;bt=1&amp;bbb=1&amp;hb=1"/>
          <p:cNvSpPr/>
          <p:nvPr/>
        </p:nvSpPr>
        <p:spPr>
          <a:xfrm>
            <a:off x="612648" y="486000"/>
            <a:ext cx="10963656" cy="159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课标要求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SimSun" panose="02010600030101010101" pitchFamily="2" charset="-122"/>
                <a:ea typeface="楷体" pitchFamily="34" charset="-122"/>
                <a:cs typeface="Times New Roman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通过史实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了解万有引力定律的发现过程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知道万有引力定律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认识发现万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有引力定律的重要意义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认识科学定律对人类探索未知世界的作用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&amp;si=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1efbdf33f.fixed?pid=a3134f68b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&amp;si=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ca4d5b6a0?sp=1&amp;pid=1efbdf33f&amp;color=0,0,0&amp;vtp=1&amp;bt=1&amp;bbb=1"/>
          <p:cNvSpPr/>
          <p:nvPr/>
        </p:nvSpPr>
        <p:spPr>
          <a:xfrm>
            <a:off x="612648" y="486000"/>
            <a:ext cx="10963656" cy="57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一、开普勒三定律</a:t>
            </a:r>
            <a:endParaRPr lang="en-US" altLang="zh-CN" sz="2800" dirty="0"/>
          </a:p>
        </p:txBody>
      </p:sp>
      <p:graphicFrame>
        <p:nvGraphicFramePr>
          <p:cNvPr id="8" name="QB_5_BD.1_1#49e8e77a2?colgroup=4,30&amp;pid=ca4d5b6a0&amp;color=0,0,0&amp;vtp=1&amp;bbb=1&amp;hb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023721"/>
              </p:ext>
            </p:extLst>
          </p:nvPr>
        </p:nvGraphicFramePr>
        <p:xfrm>
          <a:off x="612648" y="1190342"/>
          <a:ext cx="10954512" cy="467296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63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定律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内容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276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开普勒第</a:t>
                      </a: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一定律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11400"/>
                        </a:lnSpc>
                      </a:pPr>
                      <a:r>
                        <a:rPr lang="en-US" altLang="zh-CN" sz="6300" b="0" i="0" kern="0" spc="-99900">
                          <a:solidFill>
                            <a:srgbClr val="FFFFFF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Microsoft Yahei" pitchFamily="34" charset="-122"/>
                          <a:cs typeface="Times New Roman" pitchFamily="34" charset="-120"/>
                        </a:rPr>
                        <a:t>_____________________________________</a:t>
                      </a:r>
                      <a:endParaRPr lang="en-US" altLang="zh-CN" sz="900" spc="0" dirty="0">
                        <a:latin typeface="SimSun" panose="02010600030101010101" pitchFamily="2" charset="-122"/>
                      </a:endParaRPr>
                    </a:p>
                    <a:p>
                      <a:pPr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所有行星绕太阳运动的轨道都是椭圆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太阳处在椭圆的一个焦点上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056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开普勒第</a:t>
                      </a: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二定律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10300"/>
                        </a:lnSpc>
                      </a:pPr>
                      <a:r>
                        <a:rPr lang="en-US" altLang="zh-CN" sz="5700" b="0" i="0" kern="0" spc="-99900">
                          <a:solidFill>
                            <a:srgbClr val="FFFFFF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Microsoft Yahei" pitchFamily="34" charset="-122"/>
                          <a:cs typeface="Times New Roman" pitchFamily="34" charset="-120"/>
                        </a:rPr>
                        <a:t>____________________________________</a:t>
                      </a:r>
                      <a:endParaRPr lang="en-US" altLang="zh-CN" sz="900" spc="0" dirty="0">
                        <a:latin typeface="SimSun" panose="02010600030101010101" pitchFamily="2" charset="-122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对任意一个行星来说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它与太阳的连线在相等的时间内扫过的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______</a:t>
                      </a: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相等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QB_5_BD.1_2#49e8e77a2.table_image?tii=1&amp;pid=ca4d5b6a0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9864" y="1714725"/>
            <a:ext cx="2011680" cy="14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B_5_BD.1_3#49e8e77a2.table_image?tii=2&amp;pid=ca4d5b6a0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7296" y="3637251"/>
            <a:ext cx="1956816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5_AN.2_1#49e8e77a2.blank?pid=ca4d5b6a0&amp;color=0,0,0&amp;vpa=1&amp;vtp=1&amp;bbb=1"/>
          <p:cNvSpPr/>
          <p:nvPr/>
        </p:nvSpPr>
        <p:spPr>
          <a:xfrm>
            <a:off x="10289817" y="4917982"/>
            <a:ext cx="833438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面积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QB_5_BD.1_1#49e8e77a2?colgroup=4,30&amp;pid=ca4d5b6a0&amp;color=0,0,0&amp;vtp=1&amp;bbb=1&amp;hb=1">
                <a:extLst>
                  <a:ext uri="{FF2B5EF4-FFF2-40B4-BE49-F238E27FC236}">
                    <a16:creationId xmlns:a16="http://schemas.microsoft.com/office/drawing/2014/main" id="{B6914287-1ED8-12A8-518E-7B9137105D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2549094"/>
                  </p:ext>
                </p:extLst>
              </p:nvPr>
            </p:nvGraphicFramePr>
            <p:xfrm>
              <a:off x="612648" y="1093470"/>
              <a:ext cx="10954512" cy="1648905"/>
            </p:xfrm>
            <a:graphic>
              <a:graphicData uri="http://schemas.openxmlformats.org/drawingml/2006/table">
                <a:tbl>
                  <a:tblPr/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829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定律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内容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56272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开普勒第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三定律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所有行星轨道的半长轴的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________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跟它的公转周期的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________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的比值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都相等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即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是一个对所有行星都相同的常量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QB_5_BD.1_1#49e8e77a2?colgroup=4,30&amp;pid=ca4d5b6a0&amp;color=0,0,0&amp;vtp=1&amp;bbb=1&amp;hb=1">
                <a:extLst>
                  <a:ext uri="{FF2B5EF4-FFF2-40B4-BE49-F238E27FC236}">
                    <a16:creationId xmlns:a16="http://schemas.microsoft.com/office/drawing/2014/main" id="{B6914287-1ED8-12A8-518E-7B9137105D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2549094"/>
                  </p:ext>
                </p:extLst>
              </p:nvPr>
            </p:nvGraphicFramePr>
            <p:xfrm>
              <a:off x="612648" y="1093470"/>
              <a:ext cx="10954512" cy="1648905"/>
            </p:xfrm>
            <a:graphic>
              <a:graphicData uri="http://schemas.openxmlformats.org/drawingml/2006/table">
                <a:tbl>
                  <a:tblPr/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829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定律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内容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56272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开普勒第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三定律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67" t="-43158" r="-127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QB_5_BD.1_1#49e8e77a2?colgroup=4,30&amp;pid=ca4d5b6a0&amp;color=0,0,0&amp;vtp=1&amp;bbb=1&amp;hb=1">
            <a:extLst>
              <a:ext uri="{FF2B5EF4-FFF2-40B4-BE49-F238E27FC236}">
                <a16:creationId xmlns:a16="http://schemas.microsoft.com/office/drawing/2014/main" id="{6FDED2EB-2E8C-EFA8-E9A2-E8C951011E1E}"/>
              </a:ext>
            </a:extLst>
          </p:cNvPr>
          <p:cNvSpPr txBox="1"/>
          <p:nvPr/>
        </p:nvSpPr>
        <p:spPr>
          <a:xfrm>
            <a:off x="9027160" y="486000"/>
            <a:ext cx="2540000" cy="49359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续表</a:t>
            </a:r>
          </a:p>
        </p:txBody>
      </p:sp>
      <p:sp>
        <p:nvSpPr>
          <p:cNvPr id="4" name="QB_5_AN.3_1#49e8e77a2.blank?pid=ca4d5b6a0&amp;color=0,0,0&amp;vpa=2&amp;vtp=1&amp;bbb=1">
            <a:extLst>
              <a:ext uri="{FF2B5EF4-FFF2-40B4-BE49-F238E27FC236}">
                <a16:creationId xmlns:a16="http://schemas.microsoft.com/office/drawing/2014/main" id="{28CF89F7-371E-35E5-CDED-ED8513A94E4A}"/>
              </a:ext>
            </a:extLst>
          </p:cNvPr>
          <p:cNvSpPr/>
          <p:nvPr/>
        </p:nvSpPr>
        <p:spPr>
          <a:xfrm>
            <a:off x="5425717" y="1657286"/>
            <a:ext cx="1139825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三次方</a:t>
            </a:r>
            <a:endParaRPr lang="en-US" altLang="zh-CN" sz="2400" dirty="0"/>
          </a:p>
        </p:txBody>
      </p:sp>
      <p:sp>
        <p:nvSpPr>
          <p:cNvPr id="5" name="QB_5_AN.4_1#49e8e77a2.blank?pid=ca4d5b6a0&amp;color=0,0,0&amp;vpa=3&amp;vtp=1&amp;bbb=1">
            <a:extLst>
              <a:ext uri="{FF2B5EF4-FFF2-40B4-BE49-F238E27FC236}">
                <a16:creationId xmlns:a16="http://schemas.microsoft.com/office/drawing/2014/main" id="{93B5E921-E2FC-BD0B-AFA5-0B3249666053}"/>
              </a:ext>
            </a:extLst>
          </p:cNvPr>
          <p:cNvSpPr/>
          <p:nvPr/>
        </p:nvSpPr>
        <p:spPr>
          <a:xfrm>
            <a:off x="9083317" y="1657286"/>
            <a:ext cx="1139825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二次方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223544623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&amp;si=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b8b438c53?sp=1&amp;pid=1efbdf33f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二、万有引力定律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5_BD.5_1#ca76902b4?pid=b8b438c53&amp;color=0,0,0&amp;vtp=1&amp;bbb=1&amp;hb=1"/>
              <p:cNvSpPr/>
              <p:nvPr/>
            </p:nvSpPr>
            <p:spPr>
              <a:xfrm>
                <a:off x="612648" y="1121661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内容：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自然界中任何两个物体都相互吸引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，引力的方向在它们的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上，引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力的大小与物体的质量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的乘积成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与它们之间距离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的二次方成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QB_5_BD.5_1#ca76902b4?pid=b8b438c5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5_AN.6_1#ca76902b4.blank?pid=b8b438c53&amp;color=0,0,0&amp;vpa=4&amp;vtp=1&amp;bbb=1"/>
          <p:cNvSpPr/>
          <p:nvPr/>
        </p:nvSpPr>
        <p:spPr>
          <a:xfrm>
            <a:off x="9546305" y="1093721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连线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5" name="QB_5_AN.7_1#ca76902b4.blank?pid=b8b438c53&amp;color=0,0,0&amp;vpa=5&amp;vtp=1&amp;bbb=1"/>
          <p:cNvSpPr/>
          <p:nvPr/>
        </p:nvSpPr>
        <p:spPr>
          <a:xfrm>
            <a:off x="5987892" y="1652521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正比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6" name="QB_5_AN.8_1#ca76902b4.blank?pid=b8b438c53&amp;color=0,0,0&amp;vpa=6&amp;vtp=1&amp;bbb=1"/>
          <p:cNvSpPr/>
          <p:nvPr/>
        </p:nvSpPr>
        <p:spPr>
          <a:xfrm>
            <a:off x="629317" y="2189731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反比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5_BD.9_1#e6395fc1b?pid=b8b438c53&amp;color=0,0,0&amp;vtp=1&amp;bbb=1&amp;hb=1"/>
              <p:cNvSpPr/>
              <p:nvPr/>
            </p:nvSpPr>
            <p:spPr>
              <a:xfrm>
                <a:off x="612648" y="2714342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公式：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=6.67×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−11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kg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。由英国物理学家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测定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QB_5_BD.9_1#e6395fc1b?pid=b8b438c5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14342"/>
                <a:ext cx="10963656" cy="1033399"/>
              </a:xfrm>
              <a:prstGeom prst="rect">
                <a:avLst/>
              </a:prstGeom>
              <a:blipFill>
                <a:blip r:embed="rId4"/>
                <a:stretch>
                  <a:fillRect l="-1724" r="-1446" b="-1764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QB_5_AN.10_1#e6395fc1b.blank?pid=b8b438c53&amp;color=0,0,0&amp;vpa=7&amp;vtp=1&amp;bbb=1&amp;rh=38.27504"/>
              <p:cNvSpPr/>
              <p:nvPr/>
            </p:nvSpPr>
            <p:spPr>
              <a:xfrm>
                <a:off x="2430081" y="2659033"/>
                <a:ext cx="1061403" cy="48342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8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𝑮</m:t>
                    </m:r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8" name="QB_5_AN.10_1#e6395fc1b.blank?pid=b8b438c53&amp;color=0,0,0&amp;vpa=7&amp;vtp=1&amp;bbb=1&amp;rh=38.27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081" y="2659033"/>
                <a:ext cx="1061403" cy="483426"/>
              </a:xfrm>
              <a:prstGeom prst="rect">
                <a:avLst/>
              </a:prstGeom>
              <a:blipFill>
                <a:blip r:embed="rId5"/>
                <a:stretch>
                  <a:fillRect b="-126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QB_5_AN.11_1#e6395fc1b.blank?pid=b8b438c53&amp;color=0,0,0&amp;vpa=8&amp;vtp=1&amp;bbb=1&amp;hb=1"/>
          <p:cNvSpPr/>
          <p:nvPr/>
        </p:nvSpPr>
        <p:spPr>
          <a:xfrm>
            <a:off x="612648" y="2686402"/>
            <a:ext cx="10963656" cy="1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SimSun" panose="02010600030101010101" pitchFamily="2" charset="-122"/>
                <a:ea typeface="KaiTi" pitchFamily="34" charset="-122"/>
                <a:cs typeface="Times New Roman" pitchFamily="34" charset="-120"/>
              </a:rPr>
              <a:t>                                                                   </a:t>
            </a:r>
            <a:r>
              <a:rPr lang="en-US" altLang="zh-CN" sz="2400" b="1" i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卡文迪什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QB_5_BD.12_1#95c8f6c67?pid=b8b438c53&amp;color=0,0,0&amp;vtp=1&amp;bbb=1&amp;hb=1"/>
              <p:cNvSpPr/>
              <p:nvPr/>
            </p:nvSpPr>
            <p:spPr>
              <a:xfrm>
                <a:off x="612648" y="3817083"/>
                <a:ext cx="109636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适用条件：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严格地说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，公式只适用于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间的相互作用，当两个物体间的距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离远大于物体本身的大小时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，物体可视为质点。两均匀的球体可视为质点，其中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间的距离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。一个均匀球体与球外一个质点间的万有引力也适用，其中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为球心到质点间的距离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QB_5_BD.12_1#95c8f6c67?pid=b8b438c5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817083"/>
                <a:ext cx="10963656" cy="2155190"/>
              </a:xfrm>
              <a:prstGeom prst="rect">
                <a:avLst/>
              </a:prstGeom>
              <a:blipFill>
                <a:blip r:embed="rId6"/>
                <a:stretch>
                  <a:fillRect l="-1724" b="-84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QB_5_AN.13_1#95c8f6c67.blank?pid=b8b438c53&amp;color=0,0,0&amp;vpa=9&amp;vtp=1&amp;bbb=1"/>
          <p:cNvSpPr/>
          <p:nvPr/>
        </p:nvSpPr>
        <p:spPr>
          <a:xfrm>
            <a:off x="5888705" y="3789143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质点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2" name="QB_5_AN.14_1#95c8f6c67.blank?pid=b8b438c53&amp;color=0,0,0&amp;vpa=10&amp;vtp=1&amp;bbb=1"/>
          <p:cNvSpPr/>
          <p:nvPr/>
        </p:nvSpPr>
        <p:spPr>
          <a:xfrm>
            <a:off x="934116" y="4906743"/>
            <a:ext cx="1139825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两球心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8" grpId="0" build="p" animBg="1"/>
      <p:bldP spid="9" grpId="0" build="p" animBg="1"/>
      <p:bldP spid="11" grpId="0" build="p" animBg="1"/>
      <p:bldP spid="12" grpId="0" build="p" animBg="1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1852</Words>
  <Application>Microsoft Office PowerPoint</Application>
  <PresentationFormat>宽屏</PresentationFormat>
  <Paragraphs>351</Paragraphs>
  <Slides>36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SimSun</vt:lpstr>
      <vt:lpstr>微软雅黑</vt:lpstr>
      <vt:lpstr>Arial</vt:lpstr>
      <vt:lpstr>Calibri</vt:lpstr>
      <vt:lpstr>Cambria Math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青 青</cp:lastModifiedBy>
  <cp:revision>3</cp:revision>
  <dcterms:created xsi:type="dcterms:W3CDTF">2025-01-22T10:06:37Z</dcterms:created>
  <dcterms:modified xsi:type="dcterms:W3CDTF">2025-01-24T01:45:20Z</dcterms:modified>
  <cp:category/>
  <cp:contentStatus/>
</cp:coreProperties>
</file>